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42" r:id="rId3"/>
    <p:sldId id="344" r:id="rId4"/>
    <p:sldId id="347" r:id="rId5"/>
    <p:sldId id="348" r:id="rId6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" lastIdx="0" clrIdx="0"/>
  <p:cmAuthor id="1" name="幸全" initials="幸全" lastIdx="0" clrIdx="0"/>
  <p:cmAuthor id="2" name="作者" initials="A" lastIdx="0" clrIdx="1"/>
  <p:cmAuthor id="3" name="银清 兰" initials="银" lastIdx="0" clrIdx="1"/>
  <p:cmAuthor id="4" name="Windows User" initials="W" lastIdx="0" clrIdx="2"/>
  <p:cmAuthor id="5" name="未知用户1" initials="未知用户1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486155"/>
    <a:srgbClr val="709167"/>
    <a:srgbClr val="476759"/>
    <a:srgbClr val="648179"/>
    <a:srgbClr val="F6D6E4"/>
    <a:srgbClr val="EAE2EA"/>
    <a:srgbClr val="335A52"/>
    <a:srgbClr val="FFFFFF"/>
    <a:srgbClr val="843C0B"/>
    <a:srgbClr val="A57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822" y="96"/>
      </p:cViewPr>
      <p:guideLst>
        <p:guide orient="horz" pos="2159"/>
        <p:guide pos="389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42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png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17234"/>
            <a:ext cx="12192000" cy="6964326"/>
          </a:xfrm>
          <a:prstGeom prst="rect">
            <a:avLst/>
          </a:prstGeom>
          <a:solidFill>
            <a:srgbClr val="FD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8"/>
          <p:cNvPicPr>
            <a:picLocks noChangeAspect="1"/>
          </p:cNvPicPr>
          <p:nvPr userDrawn="1"/>
        </p:nvPicPr>
        <p:blipFill>
          <a:blip r:embed="rId19"/>
          <a:srcRect/>
          <a:stretch>
            <a:fillRect/>
          </a:stretch>
        </p:blipFill>
        <p:spPr>
          <a:xfrm>
            <a:off x="-3175" y="5640262"/>
            <a:ext cx="12209145" cy="1306830"/>
          </a:xfrm>
          <a:prstGeom prst="rect">
            <a:avLst/>
          </a:prstGeom>
        </p:spPr>
      </p:pic>
      <p:pic>
        <p:nvPicPr>
          <p:cNvPr id="9" name="图片 8" descr="9"/>
          <p:cNvPicPr>
            <a:picLocks noChangeAspect="1"/>
          </p:cNvPicPr>
          <p:nvPr userDrawn="1"/>
        </p:nvPicPr>
        <p:blipFill>
          <a:blip r:embed="rId20"/>
          <a:srcRect/>
          <a:stretch>
            <a:fillRect/>
          </a:stretch>
        </p:blipFill>
        <p:spPr>
          <a:xfrm>
            <a:off x="0" y="4966269"/>
            <a:ext cx="12295505" cy="18313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928370" y="154940"/>
            <a:ext cx="10373360" cy="677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September 11th       Morning Task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3575" y="1384300"/>
            <a:ext cx="10864850" cy="36582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l">
              <a:buClrTx/>
              <a:buSzTx/>
              <a:buFontTx/>
            </a:pP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6:30--6:40  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①复习周三背的前半部分单词</a:t>
            </a:r>
            <a:r>
              <a:rPr lang="zh-CN" altLang="en-US" sz="3600" b="1">
                <a:solidFill>
                  <a:srgbClr val="C00000"/>
                </a:solidFill>
                <a:uFillTx/>
                <a:ea typeface="楷体" panose="02010609060101010101" charset="-122"/>
                <a:sym typeface="+mn-ea"/>
              </a:rPr>
              <a:t> </a:t>
            </a:r>
            <a:r>
              <a:rPr lang="en-US" altLang="zh-CN" sz="3600" b="1">
                <a:solidFill>
                  <a:srgbClr val="C00000"/>
                </a:solidFill>
                <a:uFillTx/>
                <a:ea typeface="楷体" panose="02010609060101010101" charset="-122"/>
                <a:sym typeface="+mn-ea"/>
              </a:rPr>
              <a:t>                      </a:t>
            </a: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  <a:sym typeface="+mn-ea"/>
              </a:rPr>
              <a:t> 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6:40--</a:t>
            </a: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  <a:sym typeface="+mn-ea"/>
              </a:rPr>
              <a:t> 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7:10</a:t>
            </a: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  <a:sym typeface="+mn-ea"/>
              </a:rPr>
              <a:t> 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②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 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背第二单元剩下单词</a:t>
            </a:r>
            <a:endParaRPr lang="en-US" altLang="zh-CN" sz="3600" b="1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3600" b="1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</a:rPr>
              <a:t>7:10--7:20   抽查（见后页</a:t>
            </a:r>
            <a:r>
              <a:rPr lang="en-US" altLang="zh-CN" sz="3600">
                <a:solidFill>
                  <a:schemeClr val="tx1"/>
                </a:solidFill>
                <a:uFillTx/>
                <a:ea typeface="楷体" panose="02010609060101010101" charset="-122"/>
              </a:rPr>
              <a:t>PPT)</a:t>
            </a:r>
            <a:endParaRPr lang="en-US" altLang="zh-CN" sz="3600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3600" b="1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  <a:cs typeface="Arial" panose="020B0604020202020204" pitchFamily="34" charset="0"/>
              </a:rPr>
              <a:t>7:20--7:25    </a:t>
            </a:r>
            <a:r>
              <a:rPr lang="zh-CN" altLang="en-US" sz="3600" b="1">
                <a:solidFill>
                  <a:schemeClr val="tx1"/>
                </a:solidFill>
                <a:uFillTx/>
                <a:ea typeface="楷体" panose="02010609060101010101" charset="-122"/>
                <a:cs typeface="Arial" panose="020B0604020202020204" pitchFamily="34" charset="0"/>
              </a:rPr>
              <a:t>订正</a:t>
            </a:r>
            <a:endParaRPr lang="zh-CN" altLang="en-US" sz="3600" b="1">
              <a:solidFill>
                <a:schemeClr val="tx1"/>
              </a:solidFill>
              <a:uFillTx/>
              <a:ea typeface="楷体" panose="02010609060101010101" charset="-122"/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r>
              <a:rPr lang="en-US" altLang="zh-CN" sz="3600">
                <a:solidFill>
                  <a:schemeClr val="accent5"/>
                </a:solidFill>
                <a:uFillTx/>
                <a:ea typeface="楷体" panose="02010609060101010101" charset="-122"/>
                <a:cs typeface="Arial" panose="020B0604020202020204" pitchFamily="34" charset="0"/>
                <a:sym typeface="+mn-ea"/>
              </a:rPr>
              <a:t>  </a:t>
            </a:r>
            <a:r>
              <a:rPr lang="zh-CN" altLang="en-US" sz="3600">
                <a:solidFill>
                  <a:schemeClr val="accent5"/>
                </a:solidFill>
                <a:uFillTx/>
                <a:ea typeface="楷体" panose="02010609060101010101" charset="-122"/>
                <a:cs typeface="Arial" panose="020B0604020202020204" pitchFamily="34" charset="0"/>
                <a:sym typeface="+mn-ea"/>
              </a:rPr>
              <a:t>（自我订正，错的在听写本上抄</a:t>
            </a:r>
            <a:r>
              <a:rPr lang="en-US" altLang="zh-CN" sz="3600">
                <a:solidFill>
                  <a:schemeClr val="accent5"/>
                </a:solidFill>
                <a:uFillTx/>
                <a:ea typeface="楷体" panose="02010609060101010101" charset="-122"/>
                <a:cs typeface="Arial" panose="020B0604020202020204" pitchFamily="34" charset="0"/>
                <a:sym typeface="+mn-ea"/>
              </a:rPr>
              <a:t>5</a:t>
            </a:r>
            <a:r>
              <a:rPr lang="zh-CN" altLang="en-US" sz="3600">
                <a:solidFill>
                  <a:schemeClr val="accent5"/>
                </a:solidFill>
                <a:uFillTx/>
                <a:ea typeface="楷体" panose="02010609060101010101" charset="-122"/>
                <a:cs typeface="Arial" panose="020B0604020202020204" pitchFamily="34" charset="0"/>
                <a:sym typeface="+mn-ea"/>
              </a:rPr>
              <a:t>遍）</a:t>
            </a:r>
            <a:endParaRPr lang="zh-CN" altLang="en-US" sz="3600" b="1">
              <a:solidFill>
                <a:schemeClr val="tx1"/>
              </a:solidFill>
              <a:uFillTx/>
              <a:ea typeface="楷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8915" y="5363845"/>
            <a:ext cx="11773535" cy="10293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l">
              <a:buClrTx/>
              <a:buSzTx/>
              <a:buFontTx/>
            </a:pPr>
            <a:r>
              <a:rPr lang="zh-CN" altLang="en-US" sz="44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早饭后：英语听力</a:t>
            </a:r>
            <a:r>
              <a:rPr lang="en-US" altLang="zh-CN" sz="44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29</a:t>
            </a:r>
            <a:r>
              <a:rPr lang="zh-CN" altLang="en-US" sz="32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（听完后核对答案，并读错题录音稿）</a:t>
            </a:r>
            <a:endParaRPr lang="zh-CN" altLang="en-US" sz="3200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120" y="2046605"/>
            <a:ext cx="3557270" cy="322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/>
        </p:nvSpPr>
        <p:spPr>
          <a:xfrm>
            <a:off x="304165" y="611505"/>
            <a:ext cx="12083415" cy="5382895"/>
          </a:xfrm>
          <a:prstGeom prst="rect">
            <a:avLst/>
          </a:prstGeom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endParaRPr lang="en-US" altLang="zh-CN" sz="2200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200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200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 </a:t>
            </a:r>
            <a:endParaRPr lang="zh-CN" altLang="zh-CN" sz="22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dirty="0">
                <a:latin typeface="Calibri" panose="020F0502020204030204" charset="0"/>
                <a:ea typeface="楷体" panose="02010609060101010101" charset="-122"/>
                <a:sym typeface="+mn-ea"/>
              </a:rPr>
              <a:t> </a:t>
            </a:r>
            <a:endParaRPr lang="zh-CN" altLang="zh-CN" sz="2200" dirty="0">
              <a:latin typeface="Calibri" panose="020F0502020204030204" charset="0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 </a:t>
            </a:r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zh-CN" sz="2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785" y="196850"/>
            <a:ext cx="9086215" cy="6186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/>
              <a:t>1.</a:t>
            </a:r>
            <a:r>
              <a:rPr lang="zh-CN" altLang="en-US" sz="2000"/>
              <a:t>电线线路；线路系统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/>
          </a:p>
          <a:p>
            <a:r>
              <a:rPr lang="en-US" altLang="zh-CN" sz="2000"/>
              <a:t>2.n.</a:t>
            </a:r>
            <a:r>
              <a:rPr lang="zh-CN" altLang="en-US" sz="2000"/>
              <a:t>电线；金属丝（或线）；</a:t>
            </a:r>
            <a:r>
              <a:rPr lang="en-US" altLang="zh-CN" sz="2000"/>
              <a:t>vt.</a:t>
            </a:r>
            <a:r>
              <a:rPr lang="zh-CN" altLang="en-US" sz="2000"/>
              <a:t>接通电源；将……连接到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3.</a:t>
            </a:r>
            <a:r>
              <a:rPr lang="zh-CN" altLang="en-US" sz="2000"/>
              <a:t>发现；查明</a:t>
            </a:r>
            <a:r>
              <a:rPr lang="en-US" altLang="zh-CN" sz="2000"/>
              <a:t>vt.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4.</a:t>
            </a:r>
            <a:r>
              <a:rPr lang="zh-CN" altLang="en-US" sz="2000"/>
              <a:t>有关的；有意义的</a:t>
            </a:r>
            <a:r>
              <a:rPr lang="en-US" altLang="zh-CN" sz="2000"/>
              <a:t>adj.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5.</a:t>
            </a:r>
            <a:r>
              <a:rPr lang="zh-CN" altLang="en-US" sz="2000"/>
              <a:t>着火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6.</a:t>
            </a:r>
            <a:r>
              <a:rPr lang="zh-CN" altLang="en-US" sz="2000"/>
              <a:t>幻想；想象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7.</a:t>
            </a:r>
            <a:r>
              <a:rPr lang="zh-CN" altLang="en-US" sz="2000"/>
              <a:t>创新；创造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8.</a:t>
            </a:r>
            <a:r>
              <a:rPr lang="zh-CN" altLang="en-US" sz="2000"/>
              <a:t>可获得的；可购得的；（人）有空的</a:t>
            </a:r>
            <a:r>
              <a:rPr lang="en-US" altLang="zh-CN" sz="2000"/>
              <a:t>adj.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9.</a:t>
            </a:r>
            <a:r>
              <a:rPr lang="zh-CN" altLang="en-US" sz="2000"/>
              <a:t>从这种（某种）意义上来讲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10.nevertheless(adv.)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11.</a:t>
            </a:r>
            <a:r>
              <a:rPr lang="zh-CN" altLang="en-US" sz="2000"/>
              <a:t>结构；体系；系统安排；精心组织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12.</a:t>
            </a:r>
            <a:r>
              <a:rPr lang="zh-CN" altLang="en-US" sz="2000"/>
              <a:t>保护措施；安全工作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13.</a:t>
            </a:r>
            <a:r>
              <a:rPr lang="zh-CN" altLang="en-US" sz="2000"/>
              <a:t>犯罪活动；不法行为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14.</a:t>
            </a:r>
            <a:r>
              <a:rPr lang="zh-CN" altLang="en-US" sz="2000"/>
              <a:t>（使）结合；混合</a:t>
            </a:r>
            <a:r>
              <a:rPr lang="en-US" altLang="zh-CN" sz="2000"/>
              <a:t>v.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15.nanobot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16.</a:t>
            </a:r>
            <a:r>
              <a:rPr lang="zh-CN" altLang="en-US" sz="2000"/>
              <a:t>人工的；人造的；假的</a:t>
            </a:r>
            <a:r>
              <a:rPr lang="en-US" altLang="zh-CN" sz="2000"/>
              <a:t>adj.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17</a:t>
            </a:r>
            <a:r>
              <a:rPr lang="zh-CN" altLang="en-US" sz="2000"/>
              <a:t>人工智能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18.</a:t>
            </a:r>
            <a:r>
              <a:rPr lang="zh-CN" altLang="en-US" sz="2000"/>
              <a:t>克隆；以无性繁殖技术复制</a:t>
            </a:r>
            <a:r>
              <a:rPr lang="en-US" altLang="zh-CN" sz="2000"/>
              <a:t>v. </a:t>
            </a:r>
            <a:r>
              <a:rPr lang="zh-CN" altLang="en-US" sz="2000"/>
              <a:t>克隆动物（或植物）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19.</a:t>
            </a:r>
            <a:r>
              <a:rPr lang="zh-CN" altLang="en-US" sz="2000"/>
              <a:t>预测；预言；预料</a:t>
            </a:r>
            <a:r>
              <a:rPr lang="en-US" altLang="zh-CN" sz="2000"/>
              <a:t>vt.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  <a:p>
            <a:r>
              <a:rPr lang="en-US" altLang="zh-CN" sz="2000"/>
              <a:t>20.</a:t>
            </a:r>
            <a:r>
              <a:rPr lang="zh-CN" altLang="en-US" sz="2000"/>
              <a:t>预测；预言</a:t>
            </a:r>
            <a:r>
              <a:rPr lang="en-US" altLang="zh-CN" sz="2000"/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 userDrawn="1"/>
        </p:nvSpPr>
        <p:spPr>
          <a:xfrm>
            <a:off x="185420" y="144145"/>
            <a:ext cx="10959465" cy="7325995"/>
          </a:xfrm>
          <a:prstGeom prst="rect">
            <a:avLst/>
          </a:prstGeom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21.forecast(vt&amp;n.)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22.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职业；占领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23.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反对；抵制；阻挠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vt.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24.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因此；由此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adv.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25.cease(v.)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26.deceased(adj.)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27.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不存在；缺乏；缺席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28.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乡村的；农村的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adj.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29.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提倡；支持；拥护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(vt.)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；提倡者；支持者；拥护者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(n.)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30.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强调；重视；重要性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31.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奢华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32.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（与……）保持联系；了解（某课题或领域的情况）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9425" y="289560"/>
            <a:ext cx="8664575" cy="44773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33.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职业；事业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34.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可能性；前景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35.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抵制；反抗；抵挡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v.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36.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抵制；反对；抗拒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37.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段；段落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38.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路标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39.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文章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zh-CN" altLang="en-US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40.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精确的，准确的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adj.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en-US" altLang="zh-CN" sz="2000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41.</a:t>
            </a:r>
            <a:r>
              <a:rPr lang="zh-CN" altLang="en-US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图书管理员</a:t>
            </a:r>
            <a:r>
              <a:rPr lang="en-US" altLang="zh-CN" sz="2000">
                <a:uFillTx/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n.</a:t>
            </a:r>
            <a:r>
              <a:rPr lang="en-US" altLang="zh-CN" sz="2000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__________</a:t>
            </a:r>
            <a:endParaRPr lang="en-US" altLang="zh-CN" sz="2000">
              <a:uFillTx/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1.xml><?xml version="1.0" encoding="utf-8"?>
<p:tagLst xmlns:p="http://schemas.openxmlformats.org/presentationml/2006/main">
  <p:tag name="AS_UNIQUEID" val="82"/>
  <p:tag name="KSO_WM_BEAUTIFY_FLAG" val=""/>
</p:tagLst>
</file>

<file path=ppt/tags/tag42.xml><?xml version="1.0" encoding="utf-8"?>
<p:tagLst xmlns:p="http://schemas.openxmlformats.org/presentationml/2006/main">
  <p:tag name="KSO_WM_DOC_GUID" val="{685ec0ae-d2a3-4f93-add2-b9133d03691b}"/>
  <p:tag name="COMMONDATA" val="eyJjb3VudCI6NCwiaGRpZCI6ImNjMzk4ODRkNzdlMzE3OGY3MDk4MzM3YjU1MDYyNzdlIiwidXNlckNvdW50Ijo0fQ=="/>
  <p:tag name="commondata" val="eyJjb3VudCI6NSwiaGRpZCI6ImMzMjZlZTlmOTQ5MTIwMzcyMzI2MjNhODA5OWI0MTA5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1159</Words>
  <Application>WPS 演示</Application>
  <PresentationFormat>宽屏</PresentationFormat>
  <Paragraphs>65</Paragraphs>
  <Slides>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楷体</vt:lpstr>
      <vt:lpstr>Times New Roman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笑如往昔</cp:lastModifiedBy>
  <cp:revision>19</cp:revision>
  <dcterms:created xsi:type="dcterms:W3CDTF">2026-09-01T10:22:00Z</dcterms:created>
  <dcterms:modified xsi:type="dcterms:W3CDTF">2026-09-16T09:03:06Z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KSOTemplateUUID">
    <vt:lpwstr>v1.0_mb_bsVP6TLN20pqjOSDtqmBuQ==</vt:lpwstr>
  </property>
  <property fmtid="{D5CDD505-2E9C-101B-9397-08002B2CF9AE}" pid="4" name="ICV">
    <vt:lpwstr>15F497D6752F4AE99602E2FD07B54E5A_13</vt:lpwstr>
  </property>
</Properties>
</file>