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42" r:id="rId3"/>
    <p:sldId id="349" r:id="rId4"/>
    <p:sldId id="350" r:id="rId5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 " initials="" lastIdx="0" clrIdx="0"/>
  <p:cmAuthor id="1" name="幸全" initials="幸全" lastIdx="0" clrIdx="0"/>
  <p:cmAuthor id="2" name="作者" initials="A" lastIdx="0" clrIdx="1"/>
  <p:cmAuthor id="3" name="银清 兰" initials="银" lastIdx="0" clrIdx="1"/>
  <p:cmAuthor id="4" name="Windows User" initials="W" lastIdx="0" clrIdx="2"/>
  <p:cmAuthor id="5" name="未知用户1" initials="未知用户1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486155"/>
    <a:srgbClr val="709167"/>
    <a:srgbClr val="476759"/>
    <a:srgbClr val="648179"/>
    <a:srgbClr val="F6D6E4"/>
    <a:srgbClr val="EAE2EA"/>
    <a:srgbClr val="335A52"/>
    <a:srgbClr val="FFFFFF"/>
    <a:srgbClr val="843C0B"/>
    <a:srgbClr val="A570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822" y="96"/>
      </p:cViewPr>
      <p:guideLst>
        <p:guide orient="horz" pos="2159"/>
        <p:guide pos="389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42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1.png"/><Relationship Id="rId18" Type="http://schemas.openxmlformats.org/officeDocument/2006/relationships/tags" Target="../tags/tag40.xml"/><Relationship Id="rId17" Type="http://schemas.openxmlformats.org/officeDocument/2006/relationships/tags" Target="../tags/tag39.xml"/><Relationship Id="rId16" Type="http://schemas.openxmlformats.org/officeDocument/2006/relationships/tags" Target="../tags/tag38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17234"/>
            <a:ext cx="12192000" cy="6964326"/>
          </a:xfrm>
          <a:prstGeom prst="rect">
            <a:avLst/>
          </a:prstGeom>
          <a:solidFill>
            <a:srgbClr val="FD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8"/>
          <p:cNvPicPr>
            <a:picLocks noChangeAspect="1"/>
          </p:cNvPicPr>
          <p:nvPr userDrawn="1"/>
        </p:nvPicPr>
        <p:blipFill>
          <a:blip r:embed="rId19"/>
          <a:srcRect/>
          <a:stretch>
            <a:fillRect/>
          </a:stretch>
        </p:blipFill>
        <p:spPr>
          <a:xfrm>
            <a:off x="-3175" y="5640262"/>
            <a:ext cx="12209145" cy="1306830"/>
          </a:xfrm>
          <a:prstGeom prst="rect">
            <a:avLst/>
          </a:prstGeom>
        </p:spPr>
      </p:pic>
      <p:pic>
        <p:nvPicPr>
          <p:cNvPr id="9" name="图片 8" descr="9"/>
          <p:cNvPicPr>
            <a:picLocks noChangeAspect="1"/>
          </p:cNvPicPr>
          <p:nvPr userDrawn="1"/>
        </p:nvPicPr>
        <p:blipFill>
          <a:blip r:embed="rId20"/>
          <a:srcRect/>
          <a:stretch>
            <a:fillRect/>
          </a:stretch>
        </p:blipFill>
        <p:spPr>
          <a:xfrm>
            <a:off x="0" y="4966269"/>
            <a:ext cx="12295505" cy="18313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tags" Target="../tags/tag4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>
            <p:custDataLst>
              <p:tags r:id="rId1"/>
            </p:custDataLst>
          </p:nvPr>
        </p:nvSpPr>
        <p:spPr>
          <a:xfrm>
            <a:off x="928370" y="154940"/>
            <a:ext cx="10373360" cy="677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September 11th       Morning Task</a:t>
            </a:r>
            <a:endParaRPr lang="en-US" altLang="zh-CN" sz="3600" b="1" dirty="0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3575" y="1384300"/>
            <a:ext cx="10864850" cy="365823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 algn="l">
              <a:buClrTx/>
              <a:buSzTx/>
              <a:buFontTx/>
            </a:pPr>
            <a:r>
              <a:rPr lang="en-US" altLang="zh-CN" sz="3600" b="1">
                <a:uFillTx/>
                <a:ea typeface="楷体" panose="02010609060101010101" charset="-122"/>
                <a:sym typeface="+mn-ea"/>
              </a:rPr>
              <a:t>6:50</a:t>
            </a:r>
            <a:r>
              <a:rPr lang="en-US" altLang="zh-CN" sz="3600" b="1">
                <a:uFillTx/>
                <a:ea typeface="楷体" panose="02010609060101010101" charset="-122"/>
                <a:sym typeface="+mn-ea"/>
              </a:rPr>
              <a:t>--7:15 </a:t>
            </a:r>
            <a:r>
              <a:rPr lang="zh-CN" altLang="en-US" sz="3600" b="1">
                <a:uFillTx/>
                <a:ea typeface="楷体" panose="02010609060101010101" charset="-122"/>
                <a:sym typeface="+mn-ea"/>
              </a:rPr>
              <a:t>背《</a:t>
            </a:r>
            <a:r>
              <a:rPr lang="zh-CN" altLang="en-US" sz="3600" b="1">
                <a:uFillTx/>
                <a:ea typeface="楷体" panose="02010609060101010101" charset="-122"/>
                <a:sym typeface="+mn-ea"/>
              </a:rPr>
              <a:t>优化方案</a:t>
            </a:r>
            <a:r>
              <a:rPr lang="zh-CN" altLang="en-US" sz="3600" b="1">
                <a:uFillTx/>
                <a:ea typeface="楷体" panose="02010609060101010101" charset="-122"/>
                <a:sym typeface="+mn-ea"/>
              </a:rPr>
              <a:t>》</a:t>
            </a:r>
            <a:r>
              <a:rPr lang="en-US" altLang="zh-CN" sz="3600" b="1">
                <a:uFillTx/>
                <a:ea typeface="楷体" panose="02010609060101010101" charset="-122"/>
                <a:sym typeface="+mn-ea"/>
              </a:rPr>
              <a:t>P29-30</a:t>
            </a:r>
            <a:r>
              <a:rPr lang="zh-CN" altLang="en-US" sz="3600" b="1">
                <a:uFillTx/>
                <a:ea typeface="楷体" panose="02010609060101010101" charset="-122"/>
                <a:sym typeface="+mn-ea"/>
              </a:rPr>
              <a:t>的拓展词汇</a:t>
            </a:r>
            <a:r>
              <a:rPr lang="zh-CN" altLang="en-US" sz="3600" b="1">
                <a:solidFill>
                  <a:srgbClr val="C00000"/>
                </a:solidFill>
                <a:uFillTx/>
                <a:ea typeface="楷体" panose="02010609060101010101" charset="-122"/>
                <a:sym typeface="+mn-ea"/>
              </a:rPr>
              <a:t> </a:t>
            </a:r>
            <a:r>
              <a:rPr lang="en-US" altLang="zh-CN" sz="3600" b="1">
                <a:solidFill>
                  <a:srgbClr val="C00000"/>
                </a:solidFill>
                <a:uFillTx/>
                <a:ea typeface="楷体" panose="02010609060101010101" charset="-122"/>
                <a:sym typeface="+mn-ea"/>
              </a:rPr>
              <a:t>                    </a:t>
            </a:r>
            <a:endParaRPr lang="en-US" altLang="zh-CN" sz="3600" b="1">
              <a:solidFill>
                <a:schemeClr val="tx1"/>
              </a:solidFill>
              <a:uFillTx/>
              <a:ea typeface="楷体" panose="02010609060101010101" charset="-122"/>
            </a:endParaRPr>
          </a:p>
          <a:p>
            <a:pPr algn="l">
              <a:buClrTx/>
              <a:buSzTx/>
              <a:buFontTx/>
            </a:pPr>
            <a:endParaRPr lang="en-US" altLang="zh-CN" sz="3600" b="1">
              <a:solidFill>
                <a:schemeClr val="tx1"/>
              </a:solidFill>
              <a:uFillTx/>
              <a:ea typeface="楷体" panose="02010609060101010101" charset="-122"/>
            </a:endParaRPr>
          </a:p>
          <a:p>
            <a:pPr algn="l">
              <a:buClrTx/>
              <a:buSzTx/>
              <a:buFontTx/>
            </a:pPr>
            <a:r>
              <a:rPr lang="en-US" altLang="zh-CN" sz="3600" b="1">
                <a:solidFill>
                  <a:schemeClr val="tx1"/>
                </a:solidFill>
                <a:uFillTx/>
                <a:ea typeface="楷体" panose="02010609060101010101" charset="-122"/>
              </a:rPr>
              <a:t>7:15--7:25   抽查（见后页</a:t>
            </a:r>
            <a:r>
              <a:rPr lang="en-US" altLang="zh-CN" sz="3600">
                <a:solidFill>
                  <a:schemeClr val="tx1"/>
                </a:solidFill>
                <a:uFillTx/>
                <a:ea typeface="楷体" panose="02010609060101010101" charset="-122"/>
              </a:rPr>
              <a:t>PPT)</a:t>
            </a:r>
            <a:endParaRPr lang="en-US" altLang="zh-CN" sz="3600">
              <a:solidFill>
                <a:schemeClr val="tx1"/>
              </a:solidFill>
              <a:uFillTx/>
              <a:ea typeface="楷体" panose="02010609060101010101" charset="-122"/>
            </a:endParaRPr>
          </a:p>
          <a:p>
            <a:pPr algn="l">
              <a:buClrTx/>
              <a:buSzTx/>
              <a:buFontTx/>
            </a:pPr>
            <a:endParaRPr lang="en-US" altLang="zh-CN" sz="3600" b="1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endParaRPr lang="zh-CN" altLang="en-US" sz="3600" b="1">
              <a:solidFill>
                <a:schemeClr val="tx1"/>
              </a:solidFill>
              <a:uFillTx/>
              <a:ea typeface="楷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8915" y="5363845"/>
            <a:ext cx="11773535" cy="102933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 algn="l">
              <a:buClrTx/>
              <a:buSzTx/>
              <a:buFontTx/>
            </a:pPr>
            <a:r>
              <a:rPr lang="zh-CN" altLang="en-US" sz="4400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早饭后：英语听力</a:t>
            </a:r>
            <a:r>
              <a:rPr lang="en-US" altLang="zh-CN" sz="4400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30</a:t>
            </a:r>
            <a:r>
              <a:rPr lang="zh-CN" altLang="en-US" sz="3200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（听完后核对答案，并读错题录音稿）</a:t>
            </a:r>
            <a:endParaRPr lang="zh-CN" altLang="en-US" sz="3200" b="1">
              <a:solidFill>
                <a:schemeClr val="accent6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8365" y="2362835"/>
            <a:ext cx="3557270" cy="3228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824865" y="377825"/>
            <a:ext cx="8827135" cy="6159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000" b="1"/>
              <a:t>1. persuade (v.)→(adj.)________ →(n.)________</a:t>
            </a:r>
            <a:endParaRPr lang="en-US" altLang="zh-CN" sz="2000" b="1"/>
          </a:p>
          <a:p>
            <a:r>
              <a:rPr lang="en-US" altLang="zh-CN" sz="2000" b="1"/>
              <a:t>2. distant (adj.)→(n.)________</a:t>
            </a:r>
            <a:endParaRPr lang="en-US" altLang="zh-CN" sz="2000" b="1"/>
          </a:p>
          <a:p>
            <a:r>
              <a:rPr lang="en-US" altLang="zh-CN" sz="2000" b="1"/>
              <a:t>3. secure (adj.)→(adv.)________ →(n.)________</a:t>
            </a:r>
            <a:endParaRPr lang="en-US" altLang="zh-CN" sz="2000" b="1"/>
          </a:p>
          <a:p>
            <a:r>
              <a:rPr lang="en-US" altLang="zh-CN" sz="2000" b="1"/>
              <a:t>4. automatic (adj.)→(adv.)________ →(n.)________</a:t>
            </a:r>
            <a:endParaRPr lang="en-US" altLang="zh-CN" sz="2000" b="1"/>
          </a:p>
          <a:p>
            <a:r>
              <a:rPr lang="en-US" altLang="zh-CN" sz="2000" b="1"/>
              <a:t>5. integrate (v.)→(adj.)________ →(n.)________</a:t>
            </a:r>
            <a:endParaRPr lang="en-US" altLang="zh-CN" sz="2000" b="1"/>
          </a:p>
          <a:p>
            <a:r>
              <a:rPr lang="en-US" altLang="zh-CN" sz="2000" b="1"/>
              <a:t>6. efficient (adj.)→(adv.)________ →(n.)________</a:t>
            </a:r>
            <a:r>
              <a:rPr lang="en-US" altLang="zh-CN" sz="2000" b="1">
                <a:sym typeface="+mn-ea"/>
              </a:rPr>
              <a:t>→(adj./opp.)________</a:t>
            </a:r>
            <a:endParaRPr lang="en-US" altLang="zh-CN" sz="2000" b="1"/>
          </a:p>
          <a:p>
            <a:r>
              <a:rPr lang="en-US" altLang="zh-CN" sz="2000" b="1"/>
              <a:t>7. prefer (v.)→ (n.)________</a:t>
            </a:r>
            <a:endParaRPr lang="en-US" altLang="zh-CN" sz="2000" b="1"/>
          </a:p>
          <a:p>
            <a:r>
              <a:rPr lang="en-US" altLang="zh-CN" sz="2000" b="1"/>
              <a:t>8. obey (v.)→(v.)</a:t>
            </a:r>
            <a:r>
              <a:rPr lang="zh-CN" altLang="en-US" sz="2000" b="1"/>
              <a:t>不服从 ________</a:t>
            </a:r>
            <a:endParaRPr lang="zh-CN" altLang="en-US" sz="2000" b="1"/>
          </a:p>
          <a:p>
            <a:r>
              <a:rPr lang="en-US" altLang="zh-CN" sz="2000" b="1"/>
              <a:t>9. normal (adj.)→(adj./opp.)________</a:t>
            </a:r>
            <a:endParaRPr lang="en-US" altLang="zh-CN" sz="2000" b="1"/>
          </a:p>
          <a:p>
            <a:r>
              <a:rPr lang="en-US" altLang="zh-CN" sz="2000" b="1"/>
              <a:t>10. critical (adj.)→(n.)</a:t>
            </a:r>
            <a:r>
              <a:rPr lang="zh-CN" altLang="en-US" sz="2000" b="1"/>
              <a:t>评论家，批评家 ________</a:t>
            </a:r>
            <a:r>
              <a:rPr lang="en-US" altLang="zh-CN" sz="2000" b="1"/>
              <a:t>→(adv.)________ →(v.)</a:t>
            </a:r>
            <a:r>
              <a:rPr lang="zh-CN" altLang="en-US" sz="2000" b="1"/>
              <a:t>批评 ________</a:t>
            </a:r>
            <a:endParaRPr lang="zh-CN" altLang="en-US" sz="2000" b="1"/>
          </a:p>
          <a:p>
            <a:r>
              <a:rPr lang="en-US" altLang="zh-CN" sz="2000" b="1"/>
              <a:t>11. potential (adj./n.)→(adv.)________</a:t>
            </a:r>
            <a:endParaRPr lang="en-US" altLang="zh-CN" sz="2000" b="1"/>
          </a:p>
          <a:p>
            <a:r>
              <a:rPr lang="en-US" altLang="zh-CN" sz="2000" b="1"/>
              <a:t> </a:t>
            </a:r>
            <a:endParaRPr lang="en-US" altLang="zh-CN" sz="2000" b="1"/>
          </a:p>
          <a:p>
            <a:r>
              <a:rPr lang="zh-CN" altLang="en-US" sz="2000" b="1"/>
              <a:t>12.电的，用电的，电动的(</a:t>
            </a:r>
            <a:r>
              <a:rPr lang="en-US" altLang="zh-CN" sz="2000" b="1"/>
              <a:t>adj) ________ →(adj.)</a:t>
            </a:r>
            <a:r>
              <a:rPr lang="zh-CN" altLang="en-US" sz="2000" b="1"/>
              <a:t>与电相关的，电气的 ________ →(</a:t>
            </a:r>
            <a:r>
              <a:rPr lang="en-US" altLang="zh-CN" sz="2000" b="1"/>
              <a:t>adj.)</a:t>
            </a:r>
            <a:r>
              <a:rPr lang="zh-CN" altLang="en-US" sz="2000" b="1"/>
              <a:t>电子的 ________ →(</a:t>
            </a:r>
            <a:r>
              <a:rPr lang="en-US" altLang="zh-CN" sz="2000" b="1"/>
              <a:t>n.)</a:t>
            </a:r>
            <a:r>
              <a:rPr lang="zh-CN" altLang="en-US" sz="2000" b="1"/>
              <a:t>电，电能 ________</a:t>
            </a:r>
            <a:endParaRPr lang="zh-CN" altLang="en-US" sz="2000" b="1"/>
          </a:p>
          <a:p>
            <a:r>
              <a:rPr lang="en-US" altLang="zh-CN" sz="2000" b="1"/>
              <a:t> </a:t>
            </a:r>
            <a:endParaRPr lang="en-US" altLang="zh-CN" sz="2000" b="1"/>
          </a:p>
          <a:p>
            <a:r>
              <a:rPr lang="en-US" altLang="zh-CN" sz="2000" b="1"/>
              <a:t>13. detect (v.)→(n.)</a:t>
            </a:r>
            <a:r>
              <a:rPr lang="zh-CN" altLang="en-US" sz="2000" b="1"/>
              <a:t>侦探 ________ →(</a:t>
            </a:r>
            <a:r>
              <a:rPr lang="en-US" altLang="zh-CN" sz="2000" b="1"/>
              <a:t>n.)</a:t>
            </a:r>
            <a:r>
              <a:rPr lang="zh-CN" altLang="en-US" sz="2000" b="1"/>
              <a:t>察觉，发现，侦破(案件) ________ →(</a:t>
            </a:r>
            <a:r>
              <a:rPr lang="en-US" altLang="zh-CN" sz="2000" b="1"/>
              <a:t>n.)</a:t>
            </a:r>
            <a:r>
              <a:rPr lang="zh-CN" altLang="en-US" sz="2000" b="1"/>
              <a:t>探测器，检测器 ________</a:t>
            </a:r>
            <a:endParaRPr lang="zh-CN" altLang="en-US" sz="20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30505" y="190500"/>
            <a:ext cx="8817610" cy="64008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14. relevant (adj.)→(adj./opp.)________ →(adv.)________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15. fantasy (n.)→(adj.)</a:t>
            </a:r>
            <a:r>
              <a:rPr lang="zh-CN" altLang="en-US" sz="2000" b="1"/>
              <a:t>极好的 ________</a:t>
            </a:r>
            <a:endParaRPr lang="zh-CN" altLang="en-US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16. innovate (v.)→(n.)________ →(adj.)________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17. available (adj.)→ (n.)________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18. crime (n.)→ (adj./n.)________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19. combine (v.)→ (n.)________ →(adj.)________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20. predict (v.)→(n.)________ →(adj.)</a:t>
            </a:r>
            <a:r>
              <a:rPr lang="zh-CN" altLang="en-US" sz="2000" b="1"/>
              <a:t>可预见的 ________</a:t>
            </a:r>
            <a:endParaRPr lang="zh-CN" altLang="en-US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21. occupy (v.)→ (adj.)________ →(n.)________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22. oppose (v.)→ (adj.)________ →(n.)________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23. absent (adj.)→ (n.)________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24. emphasis (n.)→ (v.)________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25. luxury (n.)→(adj.)________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26. resist (v.)→(n.)________ →(adj.)________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27. accurate (adj.)→(adv.)________ →(n.)________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 </a:t>
            </a:r>
            <a:endParaRPr lang="zh-CN" altLang="en-US" sz="20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41.xml><?xml version="1.0" encoding="utf-8"?>
<p:tagLst xmlns:p="http://schemas.openxmlformats.org/presentationml/2006/main">
  <p:tag name="AS_UNIQUEID" val="82"/>
  <p:tag name="KSO_WM_BEAUTIFY_FLAG" val=""/>
</p:tagLst>
</file>

<file path=ppt/tags/tag42.xml><?xml version="1.0" encoding="utf-8"?>
<p:tagLst xmlns:p="http://schemas.openxmlformats.org/presentationml/2006/main">
  <p:tag name="KSO_WM_DOC_GUID" val="{685ec0ae-d2a3-4f93-add2-b9133d03691b}"/>
  <p:tag name="COMMONDATA" val="eyJjb3VudCI6NCwiaGRpZCI6ImNjMzk4ODRkNzdlMzE3OGY3MDk4MzM3YjU1MDYyNzdlIiwidXNlckNvdW50Ijo0fQ=="/>
  <p:tag name="commondata" val="eyJjb3VudCI6NSwiaGRpZCI6ImMzMjZlZTlmOTQ5MTIwMzcyMzI2MjNhODA5OWI0MTA5IiwidXNlckNvdW50Ijox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1366</Words>
  <Application>WPS 演示</Application>
  <PresentationFormat>宽屏</PresentationFormat>
  <Paragraphs>42</Paragraphs>
  <Slides>3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Arial</vt:lpstr>
      <vt:lpstr>宋体</vt:lpstr>
      <vt:lpstr>Wingdings</vt:lpstr>
      <vt:lpstr>微软雅黑</vt:lpstr>
      <vt:lpstr>楷体</vt:lpstr>
      <vt:lpstr>Arial Unicode MS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笑如往昔</cp:lastModifiedBy>
  <cp:revision>21</cp:revision>
  <dcterms:created xsi:type="dcterms:W3CDTF">2026-09-01T10:22:00Z</dcterms:created>
  <dcterms:modified xsi:type="dcterms:W3CDTF">2026-09-17T01:02:04Z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KSOTemplateUUID">
    <vt:lpwstr>v1.0_mb_bsVP6TLN20pqjOSDtqmBuQ==</vt:lpwstr>
  </property>
  <property fmtid="{D5CDD505-2E9C-101B-9397-08002B2CF9AE}" pid="4" name="ICV">
    <vt:lpwstr>B1CA0C1ECF3B43629086F6AF86973A3A_13</vt:lpwstr>
  </property>
</Properties>
</file>